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</p:sldMasterIdLst>
  <p:handoutMasterIdLst>
    <p:handoutMasterId r:id="rId17"/>
  </p:handoutMasterIdLst>
  <p:sldIdLst>
    <p:sldId id="263" r:id="rId4"/>
    <p:sldId id="264" r:id="rId5"/>
    <p:sldId id="278" r:id="rId6"/>
    <p:sldId id="274" r:id="rId7"/>
    <p:sldId id="271" r:id="rId8"/>
    <p:sldId id="272" r:id="rId9"/>
    <p:sldId id="273" r:id="rId10"/>
    <p:sldId id="270" r:id="rId11"/>
    <p:sldId id="269" r:id="rId12"/>
    <p:sldId id="275" r:id="rId13"/>
    <p:sldId id="276" r:id="rId14"/>
    <p:sldId id="277" r:id="rId15"/>
    <p:sldId id="279" r:id="rId16"/>
  </p:sldIdLst>
  <p:sldSz cx="12192000" cy="6858000"/>
  <p:notesSz cx="6797675" cy="99266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2B0B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68" autoAdjust="0"/>
    <p:restoredTop sz="94604" autoAdjust="0"/>
  </p:normalViewPr>
  <p:slideViewPr>
    <p:cSldViewPr showGuides="1">
      <p:cViewPr varScale="1">
        <p:scale>
          <a:sx n="68" d="100"/>
          <a:sy n="68" d="100"/>
        </p:scale>
        <p:origin x="9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58A08-A15A-4C04-BB8A-1EE48D0160CF}" type="datetimeFigureOut">
              <a:rPr lang="it-IT" smtClean="0"/>
              <a:t>01/03/2022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B7062-2C0D-46B7-9F71-552E63D1E6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294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51851" y="548680"/>
            <a:ext cx="6913364" cy="453650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inserire </a:t>
            </a:r>
          </a:p>
          <a:p>
            <a:pPr lvl="0"/>
            <a:r>
              <a:rPr lang="it-IT" dirty="0"/>
              <a:t>il titolo della presentazione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1" hasCustomPrompt="1"/>
          </p:nvPr>
        </p:nvSpPr>
        <p:spPr>
          <a:xfrm>
            <a:off x="4751917" y="5379814"/>
            <a:ext cx="7008283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751918" y="5877942"/>
            <a:ext cx="7105649" cy="791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Dipartimento/Struttura </a:t>
            </a:r>
            <a:r>
              <a:rPr lang="it-IT" dirty="0" err="1"/>
              <a:t>xxxxxx</a:t>
            </a:r>
            <a:r>
              <a:rPr lang="it-IT" dirty="0"/>
              <a:t> </a:t>
            </a:r>
            <a:r>
              <a:rPr lang="it-IT" dirty="0" err="1"/>
              <a:t>xxxxxxxxxxxx</a:t>
            </a:r>
            <a:r>
              <a:rPr lang="it-IT" dirty="0"/>
              <a:t> </a:t>
            </a:r>
            <a:r>
              <a:rPr lang="it-IT" dirty="0" err="1"/>
              <a:t>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r>
              <a:rPr lang="it-IT" dirty="0"/>
              <a:t> </a:t>
            </a:r>
            <a:r>
              <a:rPr lang="it-IT" dirty="0" err="1"/>
              <a:t>xxxxxxxxxxxxxxxxxxx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7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punto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1412876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989138"/>
            <a:ext cx="11233149" cy="3960812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800">
                <a:latin typeface="Century Gothic" panose="020B0502020202020204" pitchFamily="34" charset="0"/>
              </a:defRPr>
            </a:lvl2pPr>
          </a:lstStyle>
          <a:p>
            <a:pPr lvl="1"/>
            <a:r>
              <a:rPr lang="it-IT" dirty="0"/>
              <a:t>Fare clic per modificare il punto elenco uno</a:t>
            </a:r>
          </a:p>
          <a:p>
            <a:pPr lvl="1"/>
            <a:r>
              <a:rPr lang="it-IT" dirty="0"/>
              <a:t>Fare clic per modificare il punto elenco due</a:t>
            </a:r>
          </a:p>
          <a:p>
            <a:pPr lvl="1"/>
            <a:r>
              <a:rPr lang="it-IT" dirty="0"/>
              <a:t>Fare clic per modificare il punto elenco tre</a:t>
            </a:r>
          </a:p>
          <a:p>
            <a:pPr lvl="1"/>
            <a:r>
              <a:rPr lang="it-IT" dirty="0"/>
              <a:t>Fare clic per modificare il punto elenco quattro</a:t>
            </a:r>
          </a:p>
        </p:txBody>
      </p:sp>
      <p:sp>
        <p:nvSpPr>
          <p:cNvPr id="16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304385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  <p:sp>
        <p:nvSpPr>
          <p:cNvPr id="9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1412875"/>
            <a:ext cx="11233149" cy="460841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</p:spTree>
    <p:extLst>
      <p:ext uri="{BB962C8B-B14F-4D97-AF65-F5344CB8AC3E}">
        <p14:creationId xmlns:p14="http://schemas.microsoft.com/office/powerpoint/2010/main" val="341815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grafico 8"/>
          <p:cNvSpPr>
            <a:spLocks noGrp="1"/>
          </p:cNvSpPr>
          <p:nvPr>
            <p:ph type="chart" sz="quarter" idx="10" hasCustomPrompt="1"/>
          </p:nvPr>
        </p:nvSpPr>
        <p:spPr>
          <a:xfrm>
            <a:off x="911026" y="2781300"/>
            <a:ext cx="10369551" cy="3024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r>
              <a:rPr lang="it-IT" dirty="0"/>
              <a:t>Fare clic sull’icona per inserire un grafico</a:t>
            </a:r>
          </a:p>
        </p:txBody>
      </p:sp>
      <p:sp>
        <p:nvSpPr>
          <p:cNvPr id="11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412876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6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55583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/>
          <p:cNvSpPr>
            <a:spLocks noGrp="1"/>
          </p:cNvSpPr>
          <p:nvPr>
            <p:ph type="pic" sz="quarter" idx="10" hasCustomPrompt="1"/>
          </p:nvPr>
        </p:nvSpPr>
        <p:spPr>
          <a:xfrm>
            <a:off x="1534584" y="1700809"/>
            <a:ext cx="9122833" cy="4105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r>
              <a:rPr lang="it-IT" dirty="0"/>
              <a:t>Fare clic sull’icona per inserire un’immagine</a:t>
            </a:r>
          </a:p>
        </p:txBody>
      </p:sp>
      <p:sp>
        <p:nvSpPr>
          <p:cNvPr id="5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397025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780928"/>
            <a:ext cx="9217024" cy="4323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483" y="3573017"/>
            <a:ext cx="9313035" cy="9361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Struttura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390651" y="4725144"/>
            <a:ext cx="9410700" cy="14401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00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it-IT" dirty="0"/>
              <a:t>nome.cognome@unibo.it</a:t>
            </a:r>
          </a:p>
          <a:p>
            <a:pPr lvl="0"/>
            <a:r>
              <a:rPr lang="it-IT" dirty="0"/>
              <a:t>051 20 99982</a:t>
            </a:r>
          </a:p>
        </p:txBody>
      </p:sp>
    </p:spTree>
    <p:extLst>
      <p:ext uri="{BB962C8B-B14F-4D97-AF65-F5344CB8AC3E}">
        <p14:creationId xmlns:p14="http://schemas.microsoft.com/office/powerpoint/2010/main" val="424945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D2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5" y="1700808"/>
            <a:ext cx="2538989" cy="2538989"/>
          </a:xfrm>
          <a:prstGeom prst="rect">
            <a:avLst/>
          </a:prstGeom>
        </p:spPr>
      </p:pic>
      <p:cxnSp>
        <p:nvCxnSpPr>
          <p:cNvPr id="12" name="Connettore 1 11"/>
          <p:cNvCxnSpPr/>
          <p:nvPr userDrawn="1"/>
        </p:nvCxnSpPr>
        <p:spPr>
          <a:xfrm>
            <a:off x="4367808" y="188640"/>
            <a:ext cx="0" cy="64087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5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>
          <a:xfrm>
            <a:off x="8773683" y="6173407"/>
            <a:ext cx="3215680" cy="548680"/>
          </a:xfrm>
          <a:prstGeom prst="rect">
            <a:avLst/>
          </a:prstGeom>
          <a:solidFill>
            <a:srgbClr val="BD2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416972" y="6165304"/>
            <a:ext cx="2007620" cy="5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1" r:id="rId2"/>
    <p:sldLayoutId id="2147483667" r:id="rId3"/>
    <p:sldLayoutId id="214748366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D2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05" y="116632"/>
            <a:ext cx="2538989" cy="2538989"/>
          </a:xfrm>
          <a:prstGeom prst="rect">
            <a:avLst/>
          </a:prstGeom>
        </p:spPr>
      </p:pic>
      <p:sp>
        <p:nvSpPr>
          <p:cNvPr id="9" name="CasellaDiTesto 8"/>
          <p:cNvSpPr txBox="1"/>
          <p:nvPr userDrawn="1"/>
        </p:nvSpPr>
        <p:spPr>
          <a:xfrm>
            <a:off x="4175787" y="6453336"/>
            <a:ext cx="384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www.unibo.it</a:t>
            </a:r>
          </a:p>
        </p:txBody>
      </p:sp>
    </p:spTree>
    <p:extLst>
      <p:ext uri="{BB962C8B-B14F-4D97-AF65-F5344CB8AC3E}">
        <p14:creationId xmlns:p14="http://schemas.microsoft.com/office/powerpoint/2010/main" val="186839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/>
              <a:t>Towards a sustainable pay-as-you-go pension system: the Italian case study</a:t>
            </a:r>
            <a:endParaRPr lang="it-IT" sz="44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4753883" y="5517232"/>
            <a:ext cx="7008283" cy="425450"/>
          </a:xfrm>
        </p:spPr>
        <p:txBody>
          <a:bodyPr/>
          <a:lstStyle/>
          <a:p>
            <a:r>
              <a:rPr lang="it-IT" sz="2200" dirty="0"/>
              <a:t>Tommaso Antonelli, Paola Persico, Chiara Zelco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631ABB2-36B5-4519-8242-ADE680869E44}"/>
              </a:ext>
            </a:extLst>
          </p:cNvPr>
          <p:cNvSpPr/>
          <p:nvPr/>
        </p:nvSpPr>
        <p:spPr>
          <a:xfrm>
            <a:off x="453964" y="1808820"/>
            <a:ext cx="3312368" cy="3240360"/>
          </a:xfrm>
          <a:prstGeom prst="rect">
            <a:avLst/>
          </a:prstGeom>
          <a:solidFill>
            <a:srgbClr val="BD2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C0F0FE-94F3-44CC-9A5C-C12301A09684}"/>
              </a:ext>
            </a:extLst>
          </p:cNvPr>
          <p:cNvSpPr txBox="1"/>
          <p:nvPr/>
        </p:nvSpPr>
        <p:spPr>
          <a:xfrm>
            <a:off x="425480" y="1700808"/>
            <a:ext cx="280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a.a</a:t>
            </a:r>
            <a:r>
              <a:rPr lang="it-IT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 2021/2022</a:t>
            </a:r>
          </a:p>
          <a:p>
            <a:r>
              <a:rPr lang="it-IT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Corso di Introduzione Alla Fisica Dei Sistemi Complessi</a:t>
            </a:r>
          </a:p>
          <a:p>
            <a:endParaRPr lang="it-IT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it-IT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Prof. Armando Bazzani </a:t>
            </a:r>
          </a:p>
        </p:txBody>
      </p:sp>
    </p:spTree>
    <p:extLst>
      <p:ext uri="{BB962C8B-B14F-4D97-AF65-F5344CB8AC3E}">
        <p14:creationId xmlns:p14="http://schemas.microsoft.com/office/powerpoint/2010/main" val="30852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Inverse </a:t>
            </a:r>
            <a:r>
              <a:rPr lang="it-IT" dirty="0" err="1"/>
              <a:t>dependency</a:t>
            </a:r>
            <a:r>
              <a:rPr lang="it-IT" dirty="0"/>
              <a:t> ratio </a:t>
            </a:r>
            <a:r>
              <a:rPr lang="it-IT" dirty="0" err="1"/>
              <a:t>evolution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76CCC41-7882-4499-8C16-D4FADFEB204A}"/>
              </a:ext>
            </a:extLst>
          </p:cNvPr>
          <p:cNvSpPr txBox="1"/>
          <p:nvPr/>
        </p:nvSpPr>
        <p:spPr>
          <a:xfrm>
            <a:off x="8915331" y="1412776"/>
            <a:ext cx="27838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Inverse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dependency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ratio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considered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migration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scenarios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no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migration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current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migration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controlled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immigration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 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19E270A-A18F-4712-A6AA-F80B7CDA2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1116466"/>
            <a:ext cx="8263501" cy="462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1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Pension-Contribution</a:t>
            </a:r>
            <a:r>
              <a:rPr lang="it-IT" dirty="0"/>
              <a:t> Ratio: no </a:t>
            </a:r>
            <a:r>
              <a:rPr lang="it-IT" dirty="0" err="1"/>
              <a:t>economic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67FC61-7B68-49AA-B876-E90EAB85CC13}"/>
              </a:ext>
            </a:extLst>
          </p:cNvPr>
          <p:cNvSpPr txBox="1"/>
          <p:nvPr/>
        </p:nvSpPr>
        <p:spPr>
          <a:xfrm>
            <a:off x="8328248" y="1556792"/>
            <a:ext cx="314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Pension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ratio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considered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migration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scenarios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No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economic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measures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have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been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applied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69B76FB-C358-4F1B-9DDE-35842BE5E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32" y="1313968"/>
            <a:ext cx="7558222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Pension-Contribution</a:t>
            </a:r>
            <a:r>
              <a:rPr lang="it-IT" dirty="0"/>
              <a:t> Ratio: separate </a:t>
            </a:r>
            <a:r>
              <a:rPr lang="it-IT" dirty="0" err="1"/>
              <a:t>application</a:t>
            </a:r>
            <a:r>
              <a:rPr lang="it-IT" dirty="0"/>
              <a:t> of </a:t>
            </a:r>
            <a:r>
              <a:rPr lang="it-IT" dirty="0" err="1"/>
              <a:t>economic</a:t>
            </a:r>
            <a:r>
              <a:rPr lang="it-IT" dirty="0"/>
              <a:t> </a:t>
            </a:r>
            <a:r>
              <a:rPr lang="it-IT" dirty="0" err="1"/>
              <a:t>measures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6A364DD-80FB-47DB-88CF-699052B14358}"/>
              </a:ext>
            </a:extLst>
          </p:cNvPr>
          <p:cNvSpPr txBox="1"/>
          <p:nvPr/>
        </p:nvSpPr>
        <p:spPr>
          <a:xfrm>
            <a:off x="10675395" y="1111981"/>
            <a:ext cx="1300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Ocupation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rate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increase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(by 10%)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BB7AC7E-A5ED-43BA-85AF-09F96B896181}"/>
              </a:ext>
            </a:extLst>
          </p:cNvPr>
          <p:cNvSpPr txBox="1"/>
          <p:nvPr/>
        </p:nvSpPr>
        <p:spPr>
          <a:xfrm>
            <a:off x="4869533" y="1118698"/>
            <a:ext cx="13004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Contribution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rates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increase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Employed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33% → 40% 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employed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25 → 30%</a:t>
            </a:r>
          </a:p>
          <a:p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Retired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 → 30%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A7C88D5-F81D-43F4-B6EF-ABD862A165C8}"/>
              </a:ext>
            </a:extLst>
          </p:cNvPr>
          <p:cNvSpPr txBox="1"/>
          <p:nvPr/>
        </p:nvSpPr>
        <p:spPr>
          <a:xfrm>
            <a:off x="4864320" y="3923421"/>
            <a:ext cx="1310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Pension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age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increase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gradual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B9BAB4-1883-410F-A742-CA70E56643EE}"/>
              </a:ext>
            </a:extLst>
          </p:cNvPr>
          <p:cNvSpPr txBox="1"/>
          <p:nvPr/>
        </p:nvSpPr>
        <p:spPr>
          <a:xfrm>
            <a:off x="10675395" y="3923421"/>
            <a:ext cx="1384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Pension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average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amount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decrease</a:t>
            </a: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(by 10%)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6D4884-E288-48DC-8108-355FC80A8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5" y="998064"/>
            <a:ext cx="4470140" cy="24768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A1B58D0-2374-4C0C-8E24-CC75B8868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36" y="998064"/>
            <a:ext cx="4425513" cy="24768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78E299D-2ADD-44D9-901D-711AFF95C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35" y="3819008"/>
            <a:ext cx="4470140" cy="24768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728A903-CC77-4196-A2B3-4EDDF10E3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42" y="3830226"/>
            <a:ext cx="4425513" cy="24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5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Pension-Contribution Ratio: </a:t>
            </a:r>
            <a:r>
              <a:rPr lang="en-GB" dirty="0"/>
              <a:t>application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en-GB" dirty="0"/>
              <a:t>economic</a:t>
            </a:r>
            <a:r>
              <a:rPr lang="it-IT" dirty="0"/>
              <a:t> </a:t>
            </a:r>
            <a:r>
              <a:rPr lang="it-IT" dirty="0" err="1"/>
              <a:t>measures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AE3BA2-0366-4007-A0E5-551E8959E9FE}"/>
              </a:ext>
            </a:extLst>
          </p:cNvPr>
          <p:cNvSpPr txBox="1"/>
          <p:nvPr/>
        </p:nvSpPr>
        <p:spPr>
          <a:xfrm>
            <a:off x="8616280" y="1349702"/>
            <a:ext cx="3168352" cy="136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E79B78-09C8-4A9F-A149-2A6812859B8C}"/>
              </a:ext>
            </a:extLst>
          </p:cNvPr>
          <p:cNvSpPr txBox="1"/>
          <p:nvPr/>
        </p:nvSpPr>
        <p:spPr>
          <a:xfrm>
            <a:off x="8521029" y="1484784"/>
            <a:ext cx="314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Pension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ratio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considered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migration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scenarios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economic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measures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applied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236A9A-46AE-4AE1-B629-0057315B3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1239994"/>
            <a:ext cx="7901456" cy="43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7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: </a:t>
            </a:r>
            <a:r>
              <a:rPr lang="it-IT" dirty="0" err="1"/>
              <a:t>population</a:t>
            </a:r>
            <a:r>
              <a:rPr lang="it-IT" dirty="0"/>
              <a:t> and </a:t>
            </a:r>
            <a:r>
              <a:rPr lang="it-IT" dirty="0" err="1"/>
              <a:t>birth</a:t>
            </a:r>
            <a:r>
              <a:rPr lang="it-IT" dirty="0"/>
              <a:t> rates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1C613E-0B73-4D85-87FF-F97E8A51F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8" y="1063779"/>
            <a:ext cx="10005234" cy="23762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E067707-A679-48B9-9E0B-D924FE86B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7" y="3820708"/>
            <a:ext cx="10172405" cy="2340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67F9E1-F863-4F4A-AE1A-9D9417BF9FA3}"/>
              </a:ext>
            </a:extLst>
          </p:cNvPr>
          <p:cNvSpPr txBox="1"/>
          <p:nvPr/>
        </p:nvSpPr>
        <p:spPr>
          <a:xfrm>
            <a:off x="10436642" y="1180193"/>
            <a:ext cx="1419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age and gender.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C614D0A-55ED-43C6-9F76-6A5B88395ACC}"/>
              </a:ext>
            </a:extLst>
          </p:cNvPr>
          <p:cNvSpPr txBox="1"/>
          <p:nvPr/>
        </p:nvSpPr>
        <p:spPr>
          <a:xfrm>
            <a:off x="10463808" y="3821157"/>
            <a:ext cx="13920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birth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rates for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Italian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(ITL) and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foreign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(FRG)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944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evolution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BFC47C-2E96-4A66-AA7E-A587262813B0}"/>
              </a:ext>
            </a:extLst>
          </p:cNvPr>
          <p:cNvSpPr txBox="1"/>
          <p:nvPr/>
        </p:nvSpPr>
        <p:spPr>
          <a:xfrm>
            <a:off x="8616280" y="1484784"/>
            <a:ext cx="3287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considered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migration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scenarios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no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migration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current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migration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controlled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immigration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 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26A66BF-413A-4117-99F8-A7E2FD11F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56" y="1208153"/>
            <a:ext cx="7936358" cy="444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Birth rate </a:t>
            </a:r>
            <a:r>
              <a:rPr lang="it-IT" dirty="0" err="1"/>
              <a:t>evolution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0A1529-92EA-4E57-BCFE-9A05523B0633}"/>
              </a:ext>
            </a:extLst>
          </p:cNvPr>
          <p:cNvSpPr txBox="1"/>
          <p:nvPr/>
        </p:nvSpPr>
        <p:spPr>
          <a:xfrm>
            <a:off x="8472264" y="1628800"/>
            <a:ext cx="2904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rgbClr val="C00000"/>
                </a:solidFill>
              </a:rPr>
              <a:t>Birth rate </a:t>
            </a:r>
            <a:r>
              <a:rPr lang="it-IT" sz="1400" i="1" dirty="0" err="1">
                <a:solidFill>
                  <a:srgbClr val="C00000"/>
                </a:solidFill>
              </a:rPr>
              <a:t>evolution</a:t>
            </a:r>
            <a:r>
              <a:rPr lang="it-IT" sz="1400" i="1" dirty="0">
                <a:solidFill>
                  <a:srgbClr val="C00000"/>
                </a:solidFill>
              </a:rPr>
              <a:t> in the </a:t>
            </a:r>
            <a:r>
              <a:rPr lang="it-IT" sz="1400" i="1" dirty="0" err="1">
                <a:solidFill>
                  <a:srgbClr val="C00000"/>
                </a:solidFill>
              </a:rPr>
              <a:t>considered</a:t>
            </a:r>
            <a:r>
              <a:rPr lang="it-IT" sz="1400" i="1" dirty="0">
                <a:solidFill>
                  <a:srgbClr val="C00000"/>
                </a:solidFill>
              </a:rPr>
              <a:t> </a:t>
            </a:r>
            <a:r>
              <a:rPr lang="it-IT" sz="1400" i="1" dirty="0" err="1">
                <a:solidFill>
                  <a:srgbClr val="C00000"/>
                </a:solidFill>
              </a:rPr>
              <a:t>migration</a:t>
            </a:r>
            <a:r>
              <a:rPr lang="it-IT" sz="1400" i="1" dirty="0">
                <a:solidFill>
                  <a:srgbClr val="C00000"/>
                </a:solidFill>
              </a:rPr>
              <a:t> </a:t>
            </a:r>
            <a:r>
              <a:rPr lang="it-IT" sz="1400" i="1" dirty="0" err="1">
                <a:solidFill>
                  <a:srgbClr val="C00000"/>
                </a:solidFill>
              </a:rPr>
              <a:t>scenarios</a:t>
            </a:r>
            <a:r>
              <a:rPr lang="it-IT" sz="1400" i="1" dirty="0">
                <a:solidFill>
                  <a:srgbClr val="C00000"/>
                </a:solidFill>
              </a:rPr>
              <a:t>: no </a:t>
            </a:r>
            <a:r>
              <a:rPr lang="it-IT" sz="1400" i="1" dirty="0" err="1">
                <a:solidFill>
                  <a:srgbClr val="C00000"/>
                </a:solidFill>
              </a:rPr>
              <a:t>migration</a:t>
            </a:r>
            <a:r>
              <a:rPr lang="it-IT" sz="1400" i="1" dirty="0">
                <a:solidFill>
                  <a:srgbClr val="C00000"/>
                </a:solidFill>
              </a:rPr>
              <a:t>, </a:t>
            </a:r>
            <a:r>
              <a:rPr lang="it-IT" sz="1400" i="1" dirty="0" err="1">
                <a:solidFill>
                  <a:srgbClr val="C00000"/>
                </a:solidFill>
              </a:rPr>
              <a:t>current</a:t>
            </a:r>
            <a:r>
              <a:rPr lang="it-IT" sz="1400" i="1" dirty="0">
                <a:solidFill>
                  <a:srgbClr val="C00000"/>
                </a:solidFill>
              </a:rPr>
              <a:t> </a:t>
            </a:r>
            <a:r>
              <a:rPr lang="it-IT" sz="1400" i="1" dirty="0" err="1">
                <a:solidFill>
                  <a:srgbClr val="C00000"/>
                </a:solidFill>
              </a:rPr>
              <a:t>migration</a:t>
            </a:r>
            <a:r>
              <a:rPr lang="it-IT" sz="1400" i="1" dirty="0">
                <a:solidFill>
                  <a:srgbClr val="C00000"/>
                </a:solidFill>
              </a:rPr>
              <a:t> and </a:t>
            </a:r>
            <a:r>
              <a:rPr lang="it-IT" sz="1400" i="1" dirty="0" err="1">
                <a:solidFill>
                  <a:srgbClr val="C00000"/>
                </a:solidFill>
              </a:rPr>
              <a:t>controlled</a:t>
            </a:r>
            <a:r>
              <a:rPr lang="it-IT" sz="1400" i="1" dirty="0">
                <a:solidFill>
                  <a:srgbClr val="C00000"/>
                </a:solidFill>
              </a:rPr>
              <a:t> </a:t>
            </a:r>
            <a:r>
              <a:rPr lang="it-IT" sz="1400" i="1" dirty="0" err="1">
                <a:solidFill>
                  <a:srgbClr val="C00000"/>
                </a:solidFill>
              </a:rPr>
              <a:t>immigration</a:t>
            </a:r>
            <a:r>
              <a:rPr lang="it-IT" sz="1400" i="1" dirty="0">
                <a:solidFill>
                  <a:srgbClr val="C00000"/>
                </a:solidFill>
              </a:rPr>
              <a:t>.  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FE75D7D-4BB9-4A5F-BAED-C60B9271E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3" y="1392709"/>
            <a:ext cx="7634439" cy="42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3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evolution</a:t>
            </a:r>
            <a:endParaRPr lang="it-IT" dirty="0"/>
          </a:p>
          <a:p>
            <a:r>
              <a:rPr lang="it-IT" dirty="0"/>
              <a:t>I scenario: </a:t>
            </a:r>
            <a:r>
              <a:rPr lang="it-IT" i="1" dirty="0" err="1"/>
              <a:t>without</a:t>
            </a:r>
            <a:r>
              <a:rPr lang="it-IT" i="1" dirty="0"/>
              <a:t> </a:t>
            </a:r>
            <a:r>
              <a:rPr lang="it-IT" i="1" dirty="0" err="1"/>
              <a:t>migration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B70D05-9F57-4700-9092-706BA1E53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6687"/>
            <a:ext cx="12178498" cy="304462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429B9B7-55DB-4D90-9865-E852F745063D}"/>
              </a:ext>
            </a:extLst>
          </p:cNvPr>
          <p:cNvSpPr txBox="1"/>
          <p:nvPr/>
        </p:nvSpPr>
        <p:spPr>
          <a:xfrm>
            <a:off x="7032104" y="5177478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Population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first scenario: no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migration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flows.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9191B36-CEDD-43FF-B99B-4B625D2EA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5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1C4890A-09EB-4A7A-B2E8-A8BBFCB21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4524A0-A5E5-4C4F-8360-D377A3CF1B38}"/>
              </a:ext>
            </a:extLst>
          </p:cNvPr>
          <p:cNvSpPr txBox="1"/>
          <p:nvPr/>
        </p:nvSpPr>
        <p:spPr>
          <a:xfrm>
            <a:off x="4511824" y="5257689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Population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second scenario: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migration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flow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computed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values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registered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2021.</a:t>
            </a:r>
          </a:p>
        </p:txBody>
      </p:sp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CF91AC64-CC89-4DB3-870E-D4771D525B51}"/>
              </a:ext>
            </a:extLst>
          </p:cNvPr>
          <p:cNvSpPr txBox="1">
            <a:spLocks/>
          </p:cNvSpPr>
          <p:nvPr/>
        </p:nvSpPr>
        <p:spPr>
          <a:xfrm>
            <a:off x="679451" y="629074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i="1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5DF8807-33F4-4D75-B585-B32336E42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evolution</a:t>
            </a:r>
            <a:endParaRPr lang="it-IT" dirty="0"/>
          </a:p>
          <a:p>
            <a:r>
              <a:rPr lang="it-IT" dirty="0"/>
              <a:t>II scenario: </a:t>
            </a:r>
            <a:r>
              <a:rPr lang="it-IT" i="1" dirty="0" err="1"/>
              <a:t>current</a:t>
            </a:r>
            <a:r>
              <a:rPr lang="it-IT" i="1" dirty="0"/>
              <a:t> </a:t>
            </a:r>
            <a:r>
              <a:rPr lang="it-IT" i="1" dirty="0" err="1"/>
              <a:t>immigration</a:t>
            </a:r>
            <a:endParaRPr lang="it-IT" i="1" dirty="0"/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87B16CD-4663-4C87-9A05-AA5C5E4E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7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evolution</a:t>
            </a:r>
            <a:endParaRPr lang="it-IT" dirty="0"/>
          </a:p>
          <a:p>
            <a:r>
              <a:rPr lang="it-IT" dirty="0"/>
              <a:t>III scenario: </a:t>
            </a:r>
            <a:r>
              <a:rPr lang="it-IT" i="1" dirty="0" err="1"/>
              <a:t>controlled</a:t>
            </a:r>
            <a:r>
              <a:rPr lang="it-IT" i="1" dirty="0"/>
              <a:t> </a:t>
            </a:r>
            <a:r>
              <a:rPr lang="it-IT" i="1" dirty="0" err="1"/>
              <a:t>immigration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96720B-9805-40D7-A867-8B3528857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D9F8EC-D1A8-4D70-BD15-A54DABF0A93F}"/>
              </a:ext>
            </a:extLst>
          </p:cNvPr>
          <p:cNvSpPr txBox="1"/>
          <p:nvPr/>
        </p:nvSpPr>
        <p:spPr>
          <a:xfrm>
            <a:off x="6456040" y="5229200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Population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evolution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third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scenario: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controlled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immigration</a:t>
            </a:r>
            <a:r>
              <a:rPr lang="it-I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flow.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1F71D42-DC06-4008-9768-A9DEBCBCE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A0A28C1-DBFD-4DEB-A7A9-8E5420301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2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income</a:t>
            </a:r>
            <a:r>
              <a:rPr lang="it-IT" dirty="0"/>
              <a:t>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A878CE-CD7B-4BE8-A557-2AEE1212D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24745"/>
            <a:ext cx="8424936" cy="427997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DC51A2-0ED5-4B6B-AAC9-B3196EADE7CC}"/>
              </a:ext>
            </a:extLst>
          </p:cNvPr>
          <p:cNvSpPr txBox="1"/>
          <p:nvPr/>
        </p:nvSpPr>
        <p:spPr>
          <a:xfrm>
            <a:off x="2351584" y="5471645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Average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income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divided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working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category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employed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self-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employed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age group and gender. </a:t>
            </a:r>
          </a:p>
        </p:txBody>
      </p:sp>
    </p:spTree>
    <p:extLst>
      <p:ext uri="{BB962C8B-B14F-4D97-AF65-F5344CB8AC3E}">
        <p14:creationId xmlns:p14="http://schemas.microsoft.com/office/powerpoint/2010/main" val="328367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annual</a:t>
            </a:r>
            <a:r>
              <a:rPr lang="it-IT" dirty="0"/>
              <a:t> </a:t>
            </a:r>
            <a:r>
              <a:rPr lang="it-IT" dirty="0" err="1"/>
              <a:t>pension</a:t>
            </a:r>
            <a:r>
              <a:rPr lang="it-IT" dirty="0"/>
              <a:t>: by </a:t>
            </a:r>
            <a:r>
              <a:rPr lang="it-IT" dirty="0" err="1"/>
              <a:t>categories</a:t>
            </a:r>
            <a:r>
              <a:rPr lang="it-IT" dirty="0"/>
              <a:t>, age and sex.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D4FF6DD-5EF9-4342-83F2-D1B47D998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84784"/>
            <a:ext cx="11233149" cy="411059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6EDC77-B5AB-43AD-864C-B4F03432B5D6}"/>
              </a:ext>
            </a:extLst>
          </p:cNvPr>
          <p:cNvSpPr txBox="1"/>
          <p:nvPr/>
        </p:nvSpPr>
        <p:spPr>
          <a:xfrm>
            <a:off x="1055440" y="5586083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Average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annual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pensions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Considered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categories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surival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injury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disability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longevity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The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population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divided</a:t>
            </a:r>
            <a:r>
              <a:rPr lang="it-IT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gender and age group. </a:t>
            </a:r>
          </a:p>
        </p:txBody>
      </p:sp>
    </p:spTree>
    <p:extLst>
      <p:ext uri="{BB962C8B-B14F-4D97-AF65-F5344CB8AC3E}">
        <p14:creationId xmlns:p14="http://schemas.microsoft.com/office/powerpoint/2010/main" val="750682140"/>
      </p:ext>
    </p:extLst>
  </p:cSld>
  <p:clrMapOvr>
    <a:masterClrMapping/>
  </p:clrMapOvr>
</p:sld>
</file>

<file path=ppt/theme/theme1.xml><?xml version="1.0" encoding="utf-8"?>
<a:theme xmlns:a="http://schemas.openxmlformats.org/drawingml/2006/main" name="COPERTIN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b="1" dirty="0" smtClean="0">
            <a:solidFill>
              <a:schemeClr val="bg1"/>
            </a:solidFill>
            <a:latin typeface="Century Gothic" panose="020B0502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IAPOSI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IUSURA">
  <a:themeElements>
    <a:clrScheme name="Personalizzat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EEECE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348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Wingdings</vt:lpstr>
      <vt:lpstr>COPERTINA</vt:lpstr>
      <vt:lpstr>DIAPOSITIVE</vt:lpstr>
      <vt:lpstr>CHIUSURA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di Bologna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</dc:creator>
  <cp:lastModifiedBy>chiara zelco</cp:lastModifiedBy>
  <cp:revision>107</cp:revision>
  <cp:lastPrinted>2019-10-01T09:29:48Z</cp:lastPrinted>
  <dcterms:created xsi:type="dcterms:W3CDTF">2017-11-13T10:11:35Z</dcterms:created>
  <dcterms:modified xsi:type="dcterms:W3CDTF">2022-02-28T23:17:42Z</dcterms:modified>
</cp:coreProperties>
</file>